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9" r:id="rId2"/>
    <p:sldId id="298" r:id="rId3"/>
    <p:sldId id="300" r:id="rId4"/>
    <p:sldId id="301" r:id="rId5"/>
    <p:sldId id="302" r:id="rId6"/>
    <p:sldId id="30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F660D34-8E4B-A299-ABFA-C19408CFD6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366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CCC1F45-C166-AACD-A032-E1D2A90416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71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5B634C6D-6552-7822-BF83-27AC75038A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064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37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844EEAC3-9F86-9639-D5FF-568F0F9A3F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73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91640412-162A-D355-4096-B38FF0955F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48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9734A2F5-31D3-11A5-58C4-F29FB4A920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633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50D0BC53-EDE6-E271-A623-C856E106CC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88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091B810B-0590-61B8-E158-8EAB5C6D84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53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DA49376-21A6-B575-4223-DA3E46439C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15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61ECC6F1-5EDC-843B-E1DE-BCA8ED5F85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10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BE2D13FA-850A-A58C-7472-0B23A4BB6D7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688" y="6401264"/>
            <a:ext cx="1032625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0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mailto:jana.cerna@kraj-lbc.cz" TargetMode="External"/><Relationship Id="rId7" Type="http://schemas.openxmlformats.org/officeDocument/2006/relationships/hyperlink" Target="mailto:horynova@pppcl.cz" TargetMode="External"/><Relationship Id="rId2" Type="http://schemas.openxmlformats.org/officeDocument/2006/relationships/hyperlink" Target="mailto:jana.kubecova@msmt.cz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rovaznikova.vera@pppsemily.cz" TargetMode="External"/><Relationship Id="rId5" Type="http://schemas.openxmlformats.org/officeDocument/2006/relationships/hyperlink" Target="mailto:kozlovska@pppjbc.cz" TargetMode="External"/><Relationship Id="rId4" Type="http://schemas.openxmlformats.org/officeDocument/2006/relationships/hyperlink" Target="mailto:jirsakova@pppliberec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mt.cz/file/61094/" TargetMode="External"/><Relationship Id="rId2" Type="http://schemas.openxmlformats.org/officeDocument/2006/relationships/hyperlink" Target="https://www.msmt.cz/file/62011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msmt.cz/file/62285/" TargetMode="External"/><Relationship Id="rId4" Type="http://schemas.openxmlformats.org/officeDocument/2006/relationships/hyperlink" Target="https://www.msmt.cz/file/59682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pbi.cz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67562" y="975361"/>
            <a:ext cx="9739423" cy="4415346"/>
          </a:xfrm>
        </p:spPr>
        <p:txBody>
          <a:bodyPr>
            <a:noAutofit/>
          </a:bodyPr>
          <a:lstStyle/>
          <a:p>
            <a:r>
              <a:rPr lang="cs-CZ" sz="4800" b="1" dirty="0"/>
              <a:t>PRIMÁRNÍ PREVENCE RIZIKOVÉHO CHOVÁNÍ</a:t>
            </a:r>
            <a:br>
              <a:rPr lang="cs-CZ" sz="4800" b="1" dirty="0"/>
            </a:br>
            <a:r>
              <a:rPr lang="cs-CZ" sz="4800" dirty="0"/>
              <a:t>Ing. Jana Černá</a:t>
            </a:r>
            <a:br>
              <a:rPr lang="cs-CZ" sz="4800" b="1" dirty="0"/>
            </a:br>
            <a:r>
              <a:rPr lang="cs-CZ" sz="3200" dirty="0"/>
              <a:t>5. dubna 2024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416113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90160" y="1112385"/>
            <a:ext cx="7050860" cy="1523289"/>
          </a:xfrm>
        </p:spPr>
        <p:txBody>
          <a:bodyPr>
            <a:noAutofit/>
          </a:bodyPr>
          <a:lstStyle/>
          <a:p>
            <a:pPr algn="l"/>
            <a:br>
              <a:rPr lang="cs-CZ" sz="1800" dirty="0">
                <a:latin typeface="+mn-lt"/>
              </a:rPr>
            </a:br>
            <a:r>
              <a:rPr lang="cs-CZ" sz="1800" b="1" dirty="0">
                <a:latin typeface="+mn-lt"/>
              </a:rPr>
              <a:t>MŠMT: </a:t>
            </a:r>
            <a:r>
              <a:rPr lang="cs-CZ" sz="1800" dirty="0">
                <a:latin typeface="+mn-lt"/>
              </a:rPr>
              <a:t>primární prevence od ledna 2024 převedena do odboru rovného přístupu ke vzdělávání a podpory pracovníků v regionálním školství (ředitelem odboru je Mgr. Jan Vöröš Mušuta), pod oddělení speciálního vzdělávání, školských poradenských zařízení a primární prevenci (vedoucí je Mgr. Ivana Blažková). V pozici koordinátora primární prevence je </a:t>
            </a:r>
            <a:r>
              <a:rPr lang="cs-CZ" sz="1800" b="1" dirty="0">
                <a:latin typeface="+mn-lt"/>
              </a:rPr>
              <a:t>Mgr, Jana Kubecová</a:t>
            </a:r>
            <a:r>
              <a:rPr lang="cs-CZ" sz="1800" dirty="0">
                <a:latin typeface="+mn-lt"/>
              </a:rPr>
              <a:t>, </a:t>
            </a:r>
            <a:r>
              <a:rPr lang="cs-CZ" sz="1800" dirty="0">
                <a:latin typeface="+mn-lt"/>
                <a:hlinkClick r:id="rId2"/>
              </a:rPr>
              <a:t>jana.kubecova@msmt.cz</a:t>
            </a:r>
            <a:r>
              <a:rPr lang="cs-CZ" sz="1800" dirty="0">
                <a:latin typeface="+mn-lt"/>
              </a:rPr>
              <a:t>, +420 778 799 738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280B79B-F83E-1323-7053-7434F4014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3307" y="4127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3E773BC-F39C-4FF3-C62E-BBFA7A37A9DB}"/>
              </a:ext>
            </a:extLst>
          </p:cNvPr>
          <p:cNvSpPr txBox="1"/>
          <p:nvPr/>
        </p:nvSpPr>
        <p:spPr>
          <a:xfrm>
            <a:off x="660624" y="333620"/>
            <a:ext cx="1087075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000" b="1" dirty="0"/>
              <a:t>SYSTÉM A KOORDINACE PREVENCE</a:t>
            </a:r>
            <a:endParaRPr lang="cs-CZ" sz="3000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73153733-E8BE-430E-5995-9BA8B94B3C2F}"/>
              </a:ext>
            </a:extLst>
          </p:cNvPr>
          <p:cNvSpPr txBox="1"/>
          <p:nvPr/>
        </p:nvSpPr>
        <p:spPr>
          <a:xfrm>
            <a:off x="4823766" y="2604516"/>
            <a:ext cx="70508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/>
              <a:t>KÚ LK – metodické vedení: </a:t>
            </a:r>
            <a:r>
              <a:rPr lang="cs-CZ" dirty="0"/>
              <a:t>od listopadu 2023 v pozici krajský metodik p</a:t>
            </a:r>
            <a:r>
              <a:rPr lang="cs-CZ" sz="1800" dirty="0"/>
              <a:t>rimární prevence </a:t>
            </a:r>
            <a:r>
              <a:rPr lang="cs-CZ" b="1" dirty="0"/>
              <a:t>Ing. Jana Černá</a:t>
            </a:r>
            <a:r>
              <a:rPr lang="cs-CZ" dirty="0"/>
              <a:t>, </a:t>
            </a:r>
            <a:r>
              <a:rPr lang="cs-CZ" dirty="0">
                <a:hlinkClick r:id="rId3"/>
              </a:rPr>
              <a:t>jana.cerna@kraj-lbc.cz</a:t>
            </a:r>
            <a:r>
              <a:rPr lang="cs-CZ" dirty="0"/>
              <a:t>, </a:t>
            </a:r>
            <a:r>
              <a:rPr lang="cs-CZ" sz="1800" dirty="0">
                <a:latin typeface="+mn-lt"/>
              </a:rPr>
              <a:t>+420 603 719 569</a:t>
            </a:r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A7AFA283-B6DF-F6A5-CD75-70AE2CDBF719}"/>
              </a:ext>
            </a:extLst>
          </p:cNvPr>
          <p:cNvSpPr txBox="1"/>
          <p:nvPr/>
        </p:nvSpPr>
        <p:spPr>
          <a:xfrm>
            <a:off x="4808631" y="3478926"/>
            <a:ext cx="745725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/>
              <a:t>PPP - odborné vedení ŠMP a předávání informací z KÚ LK a MŠMT:</a:t>
            </a:r>
          </a:p>
          <a:p>
            <a:r>
              <a:rPr lang="cs-CZ" sz="1750" dirty="0"/>
              <a:t>PPP Liberec: </a:t>
            </a:r>
            <a:r>
              <a:rPr lang="cs-CZ" sz="1750" b="1" dirty="0"/>
              <a:t>Mgr. Anna Jirsáková</a:t>
            </a:r>
            <a:r>
              <a:rPr lang="cs-CZ" sz="1750" dirty="0"/>
              <a:t>, </a:t>
            </a:r>
            <a:r>
              <a:rPr lang="cs-CZ" sz="1750" dirty="0">
                <a:hlinkClick r:id="rId4"/>
              </a:rPr>
              <a:t>jirsakova@pppliberec.cz</a:t>
            </a:r>
            <a:endParaRPr lang="cs-CZ" sz="1750" dirty="0"/>
          </a:p>
          <a:p>
            <a:r>
              <a:rPr lang="cs-CZ" sz="1750" dirty="0"/>
              <a:t>PPP Jablonec nad Nisou: </a:t>
            </a:r>
            <a:r>
              <a:rPr lang="cs-CZ" sz="1750" b="1" dirty="0"/>
              <a:t>Mgr. Blanka Kozlovská</a:t>
            </a:r>
            <a:r>
              <a:rPr lang="cs-CZ" sz="1750" dirty="0"/>
              <a:t>, </a:t>
            </a:r>
            <a:r>
              <a:rPr lang="cs-CZ" sz="1750" dirty="0">
                <a:hlinkClick r:id="rId5"/>
              </a:rPr>
              <a:t>kozlovska@pppjbc.cz</a:t>
            </a:r>
            <a:endParaRPr lang="cs-CZ" sz="1750" dirty="0"/>
          </a:p>
          <a:p>
            <a:r>
              <a:rPr lang="cs-CZ" sz="1750" dirty="0"/>
              <a:t>PPP a SPC Semily: </a:t>
            </a:r>
            <a:r>
              <a:rPr lang="cs-CZ" sz="1750" b="1" dirty="0"/>
              <a:t>Mgr. V. Provazníková</a:t>
            </a:r>
            <a:r>
              <a:rPr lang="cs-CZ" sz="1750" dirty="0"/>
              <a:t>, </a:t>
            </a:r>
            <a:r>
              <a:rPr lang="cs-CZ" sz="1750" dirty="0">
                <a:hlinkClick r:id="rId6"/>
              </a:rPr>
              <a:t>provaznikova.vera@pppsemily.cz</a:t>
            </a:r>
            <a:r>
              <a:rPr lang="cs-CZ" sz="1750" dirty="0"/>
              <a:t> </a:t>
            </a:r>
          </a:p>
          <a:p>
            <a:r>
              <a:rPr lang="cs-CZ" sz="1750" dirty="0"/>
              <a:t>PPP Česká Lípa: </a:t>
            </a:r>
            <a:r>
              <a:rPr lang="cs-CZ" sz="1750" b="1" dirty="0"/>
              <a:t>Mgr. Dana Horynová</a:t>
            </a:r>
            <a:r>
              <a:rPr lang="cs-CZ" sz="1750" dirty="0"/>
              <a:t>, </a:t>
            </a:r>
            <a:r>
              <a:rPr lang="cs-CZ" sz="1750" dirty="0">
                <a:hlinkClick r:id="rId7"/>
              </a:rPr>
              <a:t>horynova@pppcl.cz</a:t>
            </a:r>
            <a:endParaRPr lang="cs-CZ" sz="1750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0CB00BF1-8F4E-62B6-D936-2E75C822AB2F}"/>
              </a:ext>
            </a:extLst>
          </p:cNvPr>
          <p:cNvSpPr txBox="1"/>
          <p:nvPr/>
        </p:nvSpPr>
        <p:spPr>
          <a:xfrm>
            <a:off x="4816715" y="4956254"/>
            <a:ext cx="66451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ŠMP na vaší škole</a:t>
            </a:r>
            <a:r>
              <a:rPr lang="cs-CZ" sz="1800" b="1" dirty="0"/>
              <a:t>: </a:t>
            </a:r>
            <a:r>
              <a:rPr lang="cs-CZ" sz="1800" dirty="0"/>
              <a:t>zveřejněn na webových stránkách školy, popis funkce, emailová adresa, telefon a konzultační hodiny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účastní se pravidelných setkání v PPP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metodicky vede pedagogický sbor v oblasti prevence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koordinuje </a:t>
            </a:r>
            <a:r>
              <a:rPr lang="cs-CZ" sz="1800" dirty="0"/>
              <a:t>všechny preventivní </a:t>
            </a:r>
            <a:r>
              <a:rPr lang="cs-CZ" dirty="0"/>
              <a:t>aktivity probíhající na škole</a:t>
            </a:r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id="{3B1D6CCE-EA71-20A7-BEC5-DA0AED7E54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3913" y="826047"/>
            <a:ext cx="4377967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1200" y="841438"/>
            <a:ext cx="11180396" cy="1698564"/>
          </a:xfrm>
        </p:spPr>
        <p:txBody>
          <a:bodyPr>
            <a:noAutofit/>
          </a:bodyPr>
          <a:lstStyle/>
          <a:p>
            <a:pPr algn="l"/>
            <a:r>
              <a:rPr lang="cs-CZ" sz="2000" b="1" dirty="0">
                <a:latin typeface="+mn-lt"/>
              </a:rPr>
              <a:t>Metodické doporučení MŠMT k prevenci a postihu záškoláctví a omlouvání žáků z vyučování (02/2024) </a:t>
            </a:r>
            <a:r>
              <a:rPr lang="cs-CZ" sz="2000" dirty="0">
                <a:latin typeface="+mn-lt"/>
                <a:hlinkClick r:id="rId2"/>
              </a:rPr>
              <a:t>MD-zaskolactvi-2024-web.pdf, MŠMT ČR (msmt.cz)</a:t>
            </a:r>
            <a:br>
              <a:rPr lang="cs-CZ" sz="2000" dirty="0">
                <a:latin typeface="+mn-lt"/>
              </a:rPr>
            </a:br>
            <a:r>
              <a:rPr lang="cs-CZ" sz="1400" dirty="0">
                <a:solidFill>
                  <a:schemeClr val="bg1"/>
                </a:solidFill>
                <a:latin typeface="+mn-lt"/>
              </a:rPr>
              <a:t>c</a:t>
            </a:r>
            <a:br>
              <a:rPr lang="cs-CZ" sz="2000" dirty="0">
                <a:latin typeface="+mn-lt"/>
              </a:rPr>
            </a:br>
            <a:r>
              <a:rPr lang="cs-CZ" sz="2000" b="1" dirty="0">
                <a:latin typeface="+mn-lt"/>
              </a:rPr>
              <a:t>Sebevražedné jednání (10/2023) </a:t>
            </a:r>
            <a:r>
              <a:rPr lang="cs-CZ" sz="2000" dirty="0">
                <a:latin typeface="+mn-lt"/>
                <a:hlinkClick r:id="rId3"/>
              </a:rPr>
              <a:t>https://www.msmt.cz/file/61094/</a:t>
            </a:r>
            <a:br>
              <a:rPr lang="cs-CZ" sz="2000" dirty="0">
                <a:latin typeface="+mn-lt"/>
              </a:rPr>
            </a:br>
            <a:r>
              <a:rPr lang="cs-CZ" sz="1400" dirty="0">
                <a:solidFill>
                  <a:schemeClr val="bg1"/>
                </a:solidFill>
                <a:latin typeface="+mn-lt"/>
              </a:rPr>
              <a:t>c</a:t>
            </a:r>
            <a:br>
              <a:rPr lang="cs-CZ" sz="2000" dirty="0">
                <a:latin typeface="+mn-lt"/>
              </a:rPr>
            </a:br>
            <a:r>
              <a:rPr lang="cs-CZ" sz="2000" b="1" dirty="0">
                <a:latin typeface="+mn-lt"/>
              </a:rPr>
              <a:t>Psychická krize a duševní onemocnění žáka (03/2023) </a:t>
            </a:r>
            <a:r>
              <a:rPr lang="cs-CZ" sz="2000" dirty="0">
                <a:latin typeface="+mn-lt"/>
                <a:hlinkClick r:id="rId4"/>
              </a:rPr>
              <a:t>https://www.msmt.cz/file/59682/</a:t>
            </a:r>
            <a:endParaRPr lang="cs-CZ" sz="2000" dirty="0">
              <a:latin typeface="+mn-lt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280B79B-F83E-1323-7053-7434F4014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3307" y="4127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3E773BC-F39C-4FF3-C62E-BBFA7A37A9DB}"/>
              </a:ext>
            </a:extLst>
          </p:cNvPr>
          <p:cNvSpPr txBox="1"/>
          <p:nvPr/>
        </p:nvSpPr>
        <p:spPr>
          <a:xfrm>
            <a:off x="660624" y="333620"/>
            <a:ext cx="1087075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000" b="1" cap="all" dirty="0"/>
              <a:t>Metodická doporučení, INFO Z MŠMT</a:t>
            </a:r>
            <a:endParaRPr lang="cs-CZ" sz="3000" cap="all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73153733-E8BE-430E-5995-9BA8B94B3C2F}"/>
              </a:ext>
            </a:extLst>
          </p:cNvPr>
          <p:cNvSpPr txBox="1"/>
          <p:nvPr/>
        </p:nvSpPr>
        <p:spPr>
          <a:xfrm>
            <a:off x="729672" y="2628650"/>
            <a:ext cx="11161923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/>
              <a:t>Nová metodická příručka (03/2024) k syndromu CAN</a:t>
            </a:r>
          </a:p>
          <a:p>
            <a:r>
              <a:rPr lang="cs-CZ" sz="2000" b="1" dirty="0">
                <a:hlinkClick r:id="rId5"/>
              </a:rPr>
              <a:t>Týrané, zneužívané a zanedbávané dítě ve škole.pdf, MŠMT ČR (msmt.cz)</a:t>
            </a:r>
            <a:r>
              <a:rPr lang="cs-CZ" sz="2000" b="1" dirty="0"/>
              <a:t> </a:t>
            </a:r>
          </a:p>
          <a:p>
            <a:endParaRPr lang="cs-CZ" sz="1200" dirty="0"/>
          </a:p>
          <a:p>
            <a:r>
              <a:rPr lang="cs-CZ" sz="1800" b="1" dirty="0"/>
              <a:t>Setkání se zpracovateli z Nadace Sirius proběhlo 14. 3. 2024 na KÚ LK </a:t>
            </a:r>
            <a:r>
              <a:rPr lang="cs-CZ" sz="1800" dirty="0"/>
              <a:t>– příručka zde byla představena </a:t>
            </a:r>
          </a:p>
          <a:p>
            <a:r>
              <a:rPr lang="cs-CZ" sz="1800" dirty="0"/>
              <a:t>i s praktickými příklady. Setkání bylo určeno pro školní metodiky prevence, oblastní metodiky prevence, zástupce PPP, škol, OSPOD a Policie ČR. Doporučení obsahuje definice, jak lze poznat dítě, se kterým není dobře zacházeno, role pedagogických pracovníků, doporučené postupy školám, popis opatření, jak v těchto situacích postupovat. Je zde popsána spolupráce školy s OSPOD a PČR – oznamovací povinnost, kdy je nutné uvedené instituce kontaktovat. Jsou zde také uvedeny praktické návody a formuláře (oznámení na OSPOD, oznámení na PČR). 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314D80E-BFE4-8939-F67B-DD1AC1D67808}"/>
              </a:ext>
            </a:extLst>
          </p:cNvPr>
          <p:cNvSpPr txBox="1"/>
          <p:nvPr/>
        </p:nvSpPr>
        <p:spPr>
          <a:xfrm>
            <a:off x="729673" y="5542653"/>
            <a:ext cx="1116192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/>
              <a:t>Preventivní mediální kampaň ZKRATKY </a:t>
            </a:r>
            <a:r>
              <a:rPr lang="cs-CZ" b="1" dirty="0"/>
              <a:t>(seriál ADIKTS, dokument Česko na drogách…)</a:t>
            </a:r>
          </a:p>
          <a:p>
            <a:r>
              <a:rPr lang="cs-CZ" dirty="0"/>
              <a:t>Součástí by měly být výukové materiály pro školy. Zde je předpokládána spolupráce NPI (didaktická část) </a:t>
            </a:r>
          </a:p>
          <a:p>
            <a:r>
              <a:rPr lang="cs-CZ" dirty="0"/>
              <a:t>a odborníků – adiktologů (odborná témata).</a:t>
            </a:r>
          </a:p>
        </p:txBody>
      </p:sp>
    </p:spTree>
    <p:extLst>
      <p:ext uri="{BB962C8B-B14F-4D97-AF65-F5344CB8AC3E}">
        <p14:creationId xmlns:p14="http://schemas.microsoft.com/office/powerpoint/2010/main" val="377097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74254" y="785091"/>
            <a:ext cx="11180396" cy="1690688"/>
          </a:xfrm>
        </p:spPr>
        <p:txBody>
          <a:bodyPr>
            <a:noAutofit/>
          </a:bodyPr>
          <a:lstStyle/>
          <a:p>
            <a:pPr algn="l"/>
            <a:r>
              <a:rPr lang="cs-CZ" sz="2000" b="1" dirty="0">
                <a:latin typeface="+mn-lt"/>
              </a:rPr>
              <a:t>Příloha č. 3 k vyhlášce č. 72/2005 Sb. Standardní činnosti školy, bod II. II. Standardní činnosti školního metodika prevence, II.II. Informační činnosti</a:t>
            </a:r>
            <a:br>
              <a:rPr lang="cs-CZ" sz="2000" b="1" dirty="0">
                <a:latin typeface="+mn-lt"/>
              </a:rPr>
            </a:br>
            <a:r>
              <a:rPr lang="cs-CZ" sz="1050" b="1" dirty="0">
                <a:solidFill>
                  <a:schemeClr val="bg1"/>
                </a:solidFill>
                <a:latin typeface="+mn-lt"/>
              </a:rPr>
              <a:t>c</a:t>
            </a:r>
            <a:br>
              <a:rPr lang="cs-CZ" sz="2000" b="1" dirty="0">
                <a:latin typeface="+mn-lt"/>
              </a:rPr>
            </a:br>
            <a:r>
              <a:rPr lang="cs-CZ" sz="2000" dirty="0">
                <a:latin typeface="+mn-lt"/>
              </a:rPr>
              <a:t>Vedení dokumentace, evidence a administrativa související se standardními činnostmi v souladu se zákonem o ochraně osobních údajů a předávání informací o realizovaných preventivních programech školy pro potřeby zpracování analýz, statistik a krajských plánů prevence.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280B79B-F83E-1323-7053-7434F4014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3307" y="4127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3E773BC-F39C-4FF3-C62E-BBFA7A37A9DB}"/>
              </a:ext>
            </a:extLst>
          </p:cNvPr>
          <p:cNvSpPr txBox="1"/>
          <p:nvPr/>
        </p:nvSpPr>
        <p:spPr>
          <a:xfrm>
            <a:off x="646994" y="269132"/>
            <a:ext cx="1087075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000" b="1" cap="all" dirty="0"/>
              <a:t>SEPA – systém evidence preventivních aktivit</a:t>
            </a:r>
            <a:endParaRPr lang="cs-CZ" sz="3000" cap="all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65AC90D7-C274-6B10-E671-B527AA767A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710855"/>
              </p:ext>
            </p:extLst>
          </p:nvPr>
        </p:nvGraphicFramePr>
        <p:xfrm>
          <a:off x="674254" y="4074572"/>
          <a:ext cx="10447401" cy="887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6284">
                  <a:extLst>
                    <a:ext uri="{9D8B030D-6E8A-4147-A177-3AD203B41FA5}">
                      <a16:colId xmlns:a16="http://schemas.microsoft.com/office/drawing/2014/main" val="2911930754"/>
                    </a:ext>
                  </a:extLst>
                </a:gridCol>
                <a:gridCol w="1798845">
                  <a:extLst>
                    <a:ext uri="{9D8B030D-6E8A-4147-A177-3AD203B41FA5}">
                      <a16:colId xmlns:a16="http://schemas.microsoft.com/office/drawing/2014/main" val="2436055021"/>
                    </a:ext>
                  </a:extLst>
                </a:gridCol>
                <a:gridCol w="2067424">
                  <a:extLst>
                    <a:ext uri="{9D8B030D-6E8A-4147-A177-3AD203B41FA5}">
                      <a16:colId xmlns:a16="http://schemas.microsoft.com/office/drawing/2014/main" val="155361204"/>
                    </a:ext>
                  </a:extLst>
                </a:gridCol>
                <a:gridCol w="2067424">
                  <a:extLst>
                    <a:ext uri="{9D8B030D-6E8A-4147-A177-3AD203B41FA5}">
                      <a16:colId xmlns:a16="http://schemas.microsoft.com/office/drawing/2014/main" val="2786666570"/>
                    </a:ext>
                  </a:extLst>
                </a:gridCol>
                <a:gridCol w="2067424">
                  <a:extLst>
                    <a:ext uri="{9D8B030D-6E8A-4147-A177-3AD203B41FA5}">
                      <a16:colId xmlns:a16="http://schemas.microsoft.com/office/drawing/2014/main" val="540132376"/>
                    </a:ext>
                  </a:extLst>
                </a:gridCol>
              </a:tblGrid>
              <a:tr h="4342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Školní rok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2018/2019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2019/2020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2020/2021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2021/2022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655216"/>
                  </a:ext>
                </a:extLst>
              </a:tr>
              <a:tr h="4532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Vyplněných výkazů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109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cs-CZ" sz="2000" kern="100" dirty="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cs-CZ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49361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4643B06-1950-7153-5D59-19BFF074C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624" y="2532665"/>
            <a:ext cx="10766377" cy="1485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Zapojeno do systému je 209 škol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z celkového počtu 257 ZŠ a SŠ v Libereckém kraji, ale stále klesá počet vyplněných výkazů preventivních aktivit. V minulém roce vyplnila necelá čtvrtina škol.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1050" b="1" dirty="0">
                <a:solidFill>
                  <a:schemeClr val="bg1"/>
                </a:solidFill>
                <a:latin typeface="+mn-lt"/>
              </a:rPr>
              <a:t>c</a:t>
            </a:r>
            <a:endParaRPr lang="cs-CZ" altLang="cs-CZ" sz="1050" dirty="0">
              <a:solidFill>
                <a:srgbClr val="000000"/>
              </a:solidFill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Data jsou podkladem pro výroční zprávy v oblasti školní prevence, setkání pracovních skupin,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i k tvorbě dalších dokumentů a přípravě krajských aktivit v oblasti PPRCH.</a:t>
            </a:r>
            <a:endParaRPr kumimoji="0" lang="cs-CZ" alt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7DDC102-8933-2229-6C90-CAB3C5153549}"/>
              </a:ext>
            </a:extLst>
          </p:cNvPr>
          <p:cNvSpPr txBox="1"/>
          <p:nvPr/>
        </p:nvSpPr>
        <p:spPr>
          <a:xfrm>
            <a:off x="556249" y="5108735"/>
            <a:ext cx="1087075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000" b="1" cap="all" dirty="0"/>
              <a:t>Projekt MŠMT – Preventivní programy NA SŠ v LK</a:t>
            </a:r>
            <a:endParaRPr lang="cs-CZ" sz="3000" cap="all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BBCCC780-9D01-93B0-7A95-0926AB8B35B9}"/>
              </a:ext>
            </a:extLst>
          </p:cNvPr>
          <p:cNvSpPr txBox="1"/>
          <p:nvPr/>
        </p:nvSpPr>
        <p:spPr>
          <a:xfrm>
            <a:off x="556249" y="5591107"/>
            <a:ext cx="111289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Zajištění odborných adaptačních aktivit a následné péče pro žáky 1. ročníků 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SŠ v LK. Bude probíhat v září-listopadu 2024. Určeno pro 20 tříd se žáky s předčasnými odchody ze vzdělávání. Bližší informace </a:t>
            </a:r>
          </a:p>
          <a:p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s podmínkami k zařazení do projektu přijde emailem.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34438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74256" y="988281"/>
            <a:ext cx="11180396" cy="1755168"/>
          </a:xfrm>
        </p:spPr>
        <p:txBody>
          <a:bodyPr>
            <a:noAutofit/>
          </a:bodyPr>
          <a:lstStyle/>
          <a:p>
            <a:pPr algn="l"/>
            <a:r>
              <a:rPr lang="cs-CZ" sz="2000" dirty="0">
                <a:latin typeface="+mn-lt"/>
              </a:rPr>
              <a:t>Liberecký kraj je od roku 2016 zapojen do projektu Kraje pro bezpečný internet (KPBI), jehož cílem je podporovat prevenci v oblasti elektronické bezpečnosti, snižovat míru kyberkriminality a zvyšovat informovanost o rizicích internetu a formách prevence.  Projekt  je společnou iniciativou všech krajů ČR v oblasti elektronické bezpečnosti a je realizován pod záštitou Asociace krajů ČR. </a:t>
            </a:r>
            <a:br>
              <a:rPr lang="cs-CZ" sz="2000" dirty="0">
                <a:latin typeface="+mn-lt"/>
              </a:rPr>
            </a:br>
            <a:r>
              <a:rPr lang="cs-CZ" sz="800" dirty="0">
                <a:solidFill>
                  <a:schemeClr val="bg1"/>
                </a:solidFill>
                <a:latin typeface="+mn-lt"/>
              </a:rPr>
              <a:t>c</a:t>
            </a:r>
            <a:br>
              <a:rPr lang="cs-CZ" sz="2000" dirty="0">
                <a:latin typeface="+mn-lt"/>
              </a:rPr>
            </a:br>
            <a:r>
              <a:rPr lang="cs-CZ" sz="2000" b="1" dirty="0">
                <a:latin typeface="+mn-lt"/>
              </a:rPr>
              <a:t>Do soutěžního kvízu se v letošním roce zapojilo rekordních 55.000 žáků a studentů z ČR.</a:t>
            </a:r>
            <a:br>
              <a:rPr lang="cs-CZ" sz="2000" b="1" dirty="0">
                <a:latin typeface="+mn-lt"/>
              </a:rPr>
            </a:br>
            <a:r>
              <a:rPr lang="cs-CZ" sz="800" dirty="0">
                <a:solidFill>
                  <a:schemeClr val="bg1"/>
                </a:solidFill>
                <a:latin typeface="+mn-lt"/>
              </a:rPr>
              <a:t>c</a:t>
            </a:r>
            <a:br>
              <a:rPr lang="cs-CZ" sz="2000" b="1" dirty="0">
                <a:latin typeface="+mn-lt"/>
              </a:rPr>
            </a:br>
            <a:r>
              <a:rPr lang="cs-CZ" sz="2000" b="1" dirty="0">
                <a:latin typeface="+mn-lt"/>
              </a:rPr>
              <a:t>V Libereckém kraji absolvovalo soutěžní kvíz pouze 602 žáků.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280B79B-F83E-1323-7053-7434F4014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3307" y="4127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3E773BC-F39C-4FF3-C62E-BBFA7A37A9DB}"/>
              </a:ext>
            </a:extLst>
          </p:cNvPr>
          <p:cNvSpPr txBox="1"/>
          <p:nvPr/>
        </p:nvSpPr>
        <p:spPr>
          <a:xfrm>
            <a:off x="660624" y="301721"/>
            <a:ext cx="1087075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000" b="1" cap="all" dirty="0">
                <a:hlinkClick r:id="rId2"/>
              </a:rPr>
              <a:t>KPBI - Kraje pro bezpečný internet</a:t>
            </a:r>
            <a:endParaRPr lang="cs-CZ" sz="3000" cap="all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43756E63-36D7-21F2-4A34-D0C62D790DCF}"/>
              </a:ext>
            </a:extLst>
          </p:cNvPr>
          <p:cNvSpPr txBox="1">
            <a:spLocks/>
          </p:cNvSpPr>
          <p:nvPr/>
        </p:nvSpPr>
        <p:spPr>
          <a:xfrm>
            <a:off x="674256" y="2226899"/>
            <a:ext cx="11180396" cy="17355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cs-CZ" sz="2000" b="1" dirty="0">
                <a:latin typeface="+mn-lt"/>
              </a:rPr>
            </a:br>
            <a:br>
              <a:rPr lang="cs-CZ" sz="2000" b="1" dirty="0">
                <a:latin typeface="+mn-lt"/>
              </a:rPr>
            </a:br>
            <a:endParaRPr lang="cs-CZ" sz="2000" dirty="0">
              <a:latin typeface="+mn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617AA9B-D880-138D-1990-2D49C95ECC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6644" y="2779356"/>
            <a:ext cx="5915246" cy="360000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4A5052EA-224A-CCA2-0FC9-359EA4D26677}"/>
              </a:ext>
            </a:extLst>
          </p:cNvPr>
          <p:cNvPicPr>
            <a:picLocks/>
          </p:cNvPicPr>
          <p:nvPr/>
        </p:nvPicPr>
        <p:blipFill rotWithShape="1">
          <a:blip r:embed="rId4"/>
          <a:srcRect t="11429"/>
          <a:stretch/>
        </p:blipFill>
        <p:spPr>
          <a:xfrm>
            <a:off x="214911" y="2777352"/>
            <a:ext cx="6480000" cy="360000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84421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74256" y="914393"/>
            <a:ext cx="11180396" cy="3317366"/>
          </a:xfrm>
        </p:spPr>
        <p:txBody>
          <a:bodyPr>
            <a:noAutofit/>
          </a:bodyPr>
          <a:lstStyle/>
          <a:p>
            <a:pPr algn="l"/>
            <a:r>
              <a:rPr lang="cs-CZ" sz="2000" dirty="0">
                <a:latin typeface="+mn-lt"/>
              </a:rPr>
              <a:t>1. Střední průmyslová škola, Česká Lípa, Havlíčkova 426, příspěvková organizace 		376</a:t>
            </a:r>
            <a:br>
              <a:rPr lang="cs-CZ" sz="2000" dirty="0">
                <a:latin typeface="+mn-lt"/>
              </a:rPr>
            </a:br>
            <a:br>
              <a:rPr lang="cs-CZ" sz="2000" dirty="0">
                <a:latin typeface="+mn-lt"/>
              </a:rPr>
            </a:br>
            <a:r>
              <a:rPr lang="cs-CZ" sz="2000" dirty="0">
                <a:latin typeface="+mn-lt"/>
              </a:rPr>
              <a:t>2. Základní škola, Liberec, Oblačná 101/15, příspěvková organizace 			  62</a:t>
            </a:r>
            <a:br>
              <a:rPr lang="cs-CZ" sz="2000" dirty="0">
                <a:latin typeface="+mn-lt"/>
              </a:rPr>
            </a:br>
            <a:br>
              <a:rPr lang="cs-CZ" sz="2000" dirty="0">
                <a:latin typeface="+mn-lt"/>
              </a:rPr>
            </a:br>
            <a:r>
              <a:rPr lang="cs-CZ" sz="2000" dirty="0">
                <a:latin typeface="+mn-lt"/>
              </a:rPr>
              <a:t>3. Střední škola Klíč s.r.o. 								  54</a:t>
            </a:r>
            <a:br>
              <a:rPr lang="cs-CZ" sz="2000" dirty="0">
                <a:latin typeface="+mn-lt"/>
              </a:rPr>
            </a:br>
            <a:br>
              <a:rPr lang="cs-CZ" sz="2000" dirty="0">
                <a:latin typeface="+mn-lt"/>
              </a:rPr>
            </a:br>
            <a:r>
              <a:rPr lang="cs-CZ" sz="2000" dirty="0">
                <a:latin typeface="+mn-lt"/>
              </a:rPr>
              <a:t>4. Střední škola, Lomnice nad Popelkou, Antala Staška 213, příspěvková organizace 		  27</a:t>
            </a:r>
            <a:br>
              <a:rPr lang="cs-CZ" sz="2000" dirty="0">
                <a:latin typeface="+mn-lt"/>
              </a:rPr>
            </a:br>
            <a:br>
              <a:rPr lang="cs-CZ" sz="2000" dirty="0">
                <a:latin typeface="+mn-lt"/>
              </a:rPr>
            </a:br>
            <a:r>
              <a:rPr lang="cs-CZ" sz="2000" dirty="0">
                <a:latin typeface="+mn-lt"/>
              </a:rPr>
              <a:t>5. Vyšší odborná škola mezinárodního obchodu a Obchodní akademie, Jablonec nad Nisou, </a:t>
            </a:r>
            <a:br>
              <a:rPr lang="cs-CZ" sz="2000" dirty="0">
                <a:latin typeface="+mn-lt"/>
              </a:rPr>
            </a:br>
            <a:r>
              <a:rPr lang="cs-CZ" sz="2000" dirty="0">
                <a:latin typeface="+mn-lt"/>
              </a:rPr>
              <a:t>Horní náměstí 15, příspěvková organizace							  20</a:t>
            </a:r>
            <a:br>
              <a:rPr lang="cs-CZ" sz="2000" dirty="0">
                <a:latin typeface="+mn-lt"/>
              </a:rPr>
            </a:br>
            <a:endParaRPr lang="cs-CZ" sz="2000" b="1" dirty="0">
              <a:latin typeface="+mn-lt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280B79B-F83E-1323-7053-7434F4014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3307" y="4127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3E773BC-F39C-4FF3-C62E-BBFA7A37A9DB}"/>
              </a:ext>
            </a:extLst>
          </p:cNvPr>
          <p:cNvSpPr txBox="1"/>
          <p:nvPr/>
        </p:nvSpPr>
        <p:spPr>
          <a:xfrm>
            <a:off x="660624" y="333620"/>
            <a:ext cx="1087075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000" b="1" cap="all" dirty="0">
                <a:latin typeface="Aptos (základní"/>
              </a:rPr>
              <a:t>KPBI – </a:t>
            </a:r>
            <a:r>
              <a:rPr lang="cs-CZ" sz="3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 (základní"/>
              </a:rPr>
              <a:t>konečné pořadí škol v Libereckém kraji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43756E63-36D7-21F2-4A34-D0C62D790DCF}"/>
              </a:ext>
            </a:extLst>
          </p:cNvPr>
          <p:cNvSpPr txBox="1">
            <a:spLocks/>
          </p:cNvSpPr>
          <p:nvPr/>
        </p:nvSpPr>
        <p:spPr>
          <a:xfrm>
            <a:off x="674256" y="2226899"/>
            <a:ext cx="11180396" cy="17355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cs-CZ" sz="2000" b="1" dirty="0">
                <a:latin typeface="+mn-lt"/>
              </a:rPr>
            </a:br>
            <a:br>
              <a:rPr lang="cs-CZ" sz="2000" b="1" dirty="0">
                <a:latin typeface="+mn-lt"/>
              </a:rPr>
            </a:br>
            <a:endParaRPr lang="cs-CZ" sz="2000" dirty="0">
              <a:latin typeface="+mn-lt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EB3C82B-E47C-A868-C040-A4A9A62F50BC}"/>
              </a:ext>
            </a:extLst>
          </p:cNvPr>
          <p:cNvSpPr txBox="1"/>
          <p:nvPr/>
        </p:nvSpPr>
        <p:spPr>
          <a:xfrm>
            <a:off x="233916" y="4541004"/>
            <a:ext cx="115363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800" b="1" dirty="0">
                <a:latin typeface="+mn-lt"/>
              </a:rPr>
              <a:t>6. 5. 2024 od 13:00 hodin na KÚ LK </a:t>
            </a:r>
          </a:p>
          <a:p>
            <a:pPr algn="ctr"/>
            <a:r>
              <a:rPr lang="cs-CZ" sz="2800" b="1" dirty="0">
                <a:latin typeface="+mn-lt"/>
              </a:rPr>
              <a:t>slavnostní vyhodnocení vítězů soutěžního kvízu a Kvízu PLUS.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62765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iv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486</TotalTime>
  <Words>950</Words>
  <Application>Microsoft Office PowerPoint</Application>
  <PresentationFormat>Širokoúhlá obrazovka</PresentationFormat>
  <Paragraphs>50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3" baseType="lpstr">
      <vt:lpstr>Aptos</vt:lpstr>
      <vt:lpstr>Aptos (základní</vt:lpstr>
      <vt:lpstr>Aptos Display</vt:lpstr>
      <vt:lpstr>Arial</vt:lpstr>
      <vt:lpstr>Calibri</vt:lpstr>
      <vt:lpstr>Times New Roman</vt:lpstr>
      <vt:lpstr>Office Theme</vt:lpstr>
      <vt:lpstr>PRIMÁRNÍ PREVENCE RIZIKOVÉHO CHOVÁNÍ Ing. Jana Černá 5. dubna 2024</vt:lpstr>
      <vt:lpstr> MŠMT: primární prevence od ledna 2024 převedena do odboru rovného přístupu ke vzdělávání a podpory pracovníků v regionálním školství (ředitelem odboru je Mgr. Jan Vöröš Mušuta), pod oddělení speciálního vzdělávání, školských poradenských zařízení a primární prevenci (vedoucí je Mgr. Ivana Blažková). V pozici koordinátora primární prevence je Mgr, Jana Kubecová, jana.kubecova@msmt.cz, +420 778 799 738</vt:lpstr>
      <vt:lpstr>Metodické doporučení MŠMT k prevenci a postihu záškoláctví a omlouvání žáků z vyučování (02/2024) MD-zaskolactvi-2024-web.pdf, MŠMT ČR (msmt.cz) c Sebevražedné jednání (10/2023) https://www.msmt.cz/file/61094/ c Psychická krize a duševní onemocnění žáka (03/2023) https://www.msmt.cz/file/59682/</vt:lpstr>
      <vt:lpstr>Příloha č. 3 k vyhlášce č. 72/2005 Sb. Standardní činnosti školy, bod II. II. Standardní činnosti školního metodika prevence, II.II. Informační činnosti c Vedení dokumentace, evidence a administrativa související se standardními činnostmi v souladu se zákonem o ochraně osobních údajů a předávání informací o realizovaných preventivních programech školy pro potřeby zpracování analýz, statistik a krajských plánů prevence.</vt:lpstr>
      <vt:lpstr>Liberecký kraj je od roku 2016 zapojen do projektu Kraje pro bezpečný internet (KPBI), jehož cílem je podporovat prevenci v oblasti elektronické bezpečnosti, snižovat míru kyberkriminality a zvyšovat informovanost o rizicích internetu a formách prevence.  Projekt  je společnou iniciativou všech krajů ČR v oblasti elektronické bezpečnosti a je realizován pod záštitou Asociace krajů ČR.  c Do soutěžního kvízu se v letošním roce zapojilo rekordních 55.000 žáků a studentů z ČR. c V Libereckém kraji absolvovalo soutěžní kvíz pouze 602 žáků.</vt:lpstr>
      <vt:lpstr>1. Střední průmyslová škola, Česká Lípa, Havlíčkova 426, příspěvková organizace   376  2. Základní škola, Liberec, Oblačná 101/15, příspěvková organizace      62  3. Střední škola Klíč s.r.o.           54  4. Střední škola, Lomnice nad Popelkou, Antala Staška 213, příspěvková organizace     27  5. Vyšší odborná škola mezinárodního obchodu a Obchodní akademie, Jablonec nad Nisou,  Horní náměstí 15, příspěvková organizace         20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Porada ředitelů škol a školských zařízení zřizovaných Libereckým krajem</dc:title>
  <dc:creator>Černá Jana</dc:creator>
  <cp:lastModifiedBy>Vašková Helena</cp:lastModifiedBy>
  <cp:revision>4</cp:revision>
  <dcterms:created xsi:type="dcterms:W3CDTF">2024-04-03T10:08:46Z</dcterms:created>
  <dcterms:modified xsi:type="dcterms:W3CDTF">2024-04-04T13:04:52Z</dcterms:modified>
</cp:coreProperties>
</file>